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1"/>
  </p:notesMasterIdLst>
  <p:sldIdLst>
    <p:sldId id="256" r:id="rId2"/>
    <p:sldId id="257" r:id="rId3"/>
    <p:sldId id="259" r:id="rId4"/>
    <p:sldId id="311" r:id="rId5"/>
    <p:sldId id="313" r:id="rId6"/>
    <p:sldId id="312" r:id="rId7"/>
    <p:sldId id="315" r:id="rId8"/>
    <p:sldId id="314" r:id="rId9"/>
    <p:sldId id="316" r:id="rId10"/>
  </p:sldIdLst>
  <p:sldSz cx="9144000" cy="5143500" type="screen16x9"/>
  <p:notesSz cx="6858000" cy="9144000"/>
  <p:embeddedFontLst>
    <p:embeddedFont>
      <p:font typeface="Anaheim" panose="020B0604020202020204" charset="0"/>
      <p:regular r:id="rId12"/>
    </p:embeddedFont>
    <p:embeddedFont>
      <p:font typeface="Bahiana" panose="020B0604020202020204" charset="0"/>
      <p:regular r:id="rId13"/>
    </p:embeddedFont>
    <p:embeddedFont>
      <p:font typeface="Calibri" panose="020F0502020204030204" pitchFamily="34" charset="0"/>
      <p:regular r:id="rId14"/>
      <p:bold r:id="rId15"/>
      <p:italic r:id="rId16"/>
      <p:boldItalic r:id="rId17"/>
    </p:embeddedFont>
    <p:embeddedFont>
      <p:font typeface="Muli Regular" pitchFamily="2" charset="0"/>
      <p:regular r:id="rId18"/>
    </p:embeddedFont>
    <p:embeddedFont>
      <p:font typeface="Saira SemiCondensed Medium" panose="020B0604020202020204" charset="0"/>
      <p:regular r:id="rId19"/>
      <p:bold r:id="rId20"/>
    </p:embeddedFont>
    <p:embeddedFont>
      <p:font typeface="Saira SemiCondensed SemiBold"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979C77-4545-4566-A771-6D292F257909}">
  <a:tblStyle styleId="{C9979C77-4545-4566-A771-6D292F2579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90" d="100"/>
          <a:sy n="90" d="100"/>
        </p:scale>
        <p:origin x="9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59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7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193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658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1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3" y="-1"/>
            <a:ext cx="9143063" cy="5431201"/>
            <a:chOff x="463" y="-1"/>
            <a:chExt cx="9143063" cy="5431201"/>
          </a:xfrm>
        </p:grpSpPr>
        <p:sp>
          <p:nvSpPr>
            <p:cNvPr id="10" name="Google Shape;10;p2"/>
            <p:cNvSpPr/>
            <p:nvPr/>
          </p:nvSpPr>
          <p:spPr>
            <a:xfrm flipH="1">
              <a:off x="6622962" y="4136025"/>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rotWithShape="1">
            <a:blip r:embed="rId3">
              <a:alphaModFix/>
            </a:blip>
            <a:srcRect l="48250" b="42676"/>
            <a:stretch/>
          </p:blipFill>
          <p:spPr>
            <a:xfrm rot="10800000" flipH="1">
              <a:off x="463" y="-1"/>
              <a:ext cx="3659323" cy="4045026"/>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flipH="1">
              <a:off x="4063887" y="625175"/>
              <a:ext cx="403575" cy="402725"/>
            </a:xfrm>
            <a:prstGeom prst="rect">
              <a:avLst/>
            </a:prstGeom>
            <a:noFill/>
            <a:ln>
              <a:noFill/>
            </a:ln>
          </p:spPr>
        </p:pic>
        <p:pic>
          <p:nvPicPr>
            <p:cNvPr id="16" name="Google Shape;16;p2"/>
            <p:cNvPicPr preferRelativeResize="0"/>
            <p:nvPr/>
          </p:nvPicPr>
          <p:blipFill>
            <a:blip r:embed="rId5">
              <a:alphaModFix/>
            </a:blip>
            <a:stretch>
              <a:fillRect/>
            </a:stretch>
          </p:blipFill>
          <p:spPr>
            <a:xfrm flipH="1">
              <a:off x="6848788" y="4362200"/>
              <a:ext cx="339425" cy="338750"/>
            </a:xfrm>
            <a:prstGeom prst="rect">
              <a:avLst/>
            </a:prstGeom>
            <a:noFill/>
            <a:ln>
              <a:noFill/>
            </a:ln>
          </p:spPr>
        </p:pic>
        <p:sp>
          <p:nvSpPr>
            <p:cNvPr id="17" name="Google Shape;17;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6">
              <a:alphaModFix/>
            </a:blip>
            <a:stretch>
              <a:fillRect/>
            </a:stretch>
          </p:blipFill>
          <p:spPr>
            <a:xfrm rot="10800000" flipH="1">
              <a:off x="2388003" y="3263743"/>
              <a:ext cx="1666877" cy="1663390"/>
            </a:xfrm>
            <a:prstGeom prst="rect">
              <a:avLst/>
            </a:prstGeom>
            <a:noFill/>
            <a:ln>
              <a:noFill/>
            </a:ln>
          </p:spPr>
        </p:pic>
        <p:pic>
          <p:nvPicPr>
            <p:cNvPr id="19" name="Google Shape;19;p2"/>
            <p:cNvPicPr preferRelativeResize="0"/>
            <p:nvPr/>
          </p:nvPicPr>
          <p:blipFill>
            <a:blip r:embed="rId6">
              <a:alphaModFix/>
            </a:blip>
            <a:stretch>
              <a:fillRect/>
            </a:stretch>
          </p:blipFill>
          <p:spPr>
            <a:xfrm flipH="1">
              <a:off x="5915994" y="777017"/>
              <a:ext cx="818909" cy="817169"/>
            </a:xfrm>
            <a:prstGeom prst="rect">
              <a:avLst/>
            </a:prstGeom>
            <a:noFill/>
            <a:ln>
              <a:noFill/>
            </a:ln>
          </p:spPr>
        </p:pic>
        <p:pic>
          <p:nvPicPr>
            <p:cNvPr id="20" name="Google Shape;20;p2"/>
            <p:cNvPicPr preferRelativeResize="0"/>
            <p:nvPr/>
          </p:nvPicPr>
          <p:blipFill rotWithShape="1">
            <a:blip r:embed="rId3">
              <a:alphaModFix/>
            </a:blip>
            <a:srcRect l="47244" t="1700" r="-12382" b="49281"/>
            <a:stretch/>
          </p:blipFill>
          <p:spPr>
            <a:xfrm rot="10800000">
              <a:off x="7231123" y="-1"/>
              <a:ext cx="1912402" cy="1436076"/>
            </a:xfrm>
            <a:prstGeom prst="rect">
              <a:avLst/>
            </a:prstGeom>
            <a:noFill/>
            <a:ln>
              <a:noFill/>
            </a:ln>
          </p:spPr>
        </p:pic>
      </p:grpSp>
      <p:sp>
        <p:nvSpPr>
          <p:cNvPr id="21" name="Google Shape;21;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rgbClr val="FFFFFF"/>
                </a:solidFill>
              </a:defRPr>
            </a:lvl1pPr>
            <a:lvl2pPr lvl="1" algn="r" rtl="0">
              <a:lnSpc>
                <a:spcPct val="100000"/>
              </a:lnSpc>
              <a:spcBef>
                <a:spcPts val="1600"/>
              </a:spcBef>
              <a:spcAft>
                <a:spcPts val="0"/>
              </a:spcAft>
              <a:buNone/>
              <a:defRPr sz="1600">
                <a:solidFill>
                  <a:srgbClr val="FFFFFF"/>
                </a:solidFill>
              </a:defRPr>
            </a:lvl2pPr>
            <a:lvl3pPr lvl="2" algn="r" rtl="0">
              <a:lnSpc>
                <a:spcPct val="100000"/>
              </a:lnSpc>
              <a:spcBef>
                <a:spcPts val="1600"/>
              </a:spcBef>
              <a:spcAft>
                <a:spcPts val="0"/>
              </a:spcAft>
              <a:buNone/>
              <a:defRPr sz="1600">
                <a:solidFill>
                  <a:srgbClr val="FFFFFF"/>
                </a:solidFill>
              </a:defRPr>
            </a:lvl3pPr>
            <a:lvl4pPr lvl="3" algn="r" rtl="0">
              <a:lnSpc>
                <a:spcPct val="100000"/>
              </a:lnSpc>
              <a:spcBef>
                <a:spcPts val="1600"/>
              </a:spcBef>
              <a:spcAft>
                <a:spcPts val="0"/>
              </a:spcAft>
              <a:buNone/>
              <a:defRPr sz="1600">
                <a:solidFill>
                  <a:srgbClr val="FFFFFF"/>
                </a:solidFill>
              </a:defRPr>
            </a:lvl4pPr>
            <a:lvl5pPr lvl="4" algn="r" rtl="0">
              <a:lnSpc>
                <a:spcPct val="100000"/>
              </a:lnSpc>
              <a:spcBef>
                <a:spcPts val="1600"/>
              </a:spcBef>
              <a:spcAft>
                <a:spcPts val="0"/>
              </a:spcAft>
              <a:buNone/>
              <a:defRPr sz="1600">
                <a:solidFill>
                  <a:srgbClr val="FFFFFF"/>
                </a:solidFill>
              </a:defRPr>
            </a:lvl5pPr>
            <a:lvl6pPr lvl="5" algn="r" rtl="0">
              <a:lnSpc>
                <a:spcPct val="100000"/>
              </a:lnSpc>
              <a:spcBef>
                <a:spcPts val="1600"/>
              </a:spcBef>
              <a:spcAft>
                <a:spcPts val="0"/>
              </a:spcAft>
              <a:buNone/>
              <a:defRPr sz="1600">
                <a:solidFill>
                  <a:srgbClr val="FFFFFF"/>
                </a:solidFill>
              </a:defRPr>
            </a:lvl6pPr>
            <a:lvl7pPr lvl="6" algn="r" rtl="0">
              <a:lnSpc>
                <a:spcPct val="100000"/>
              </a:lnSpc>
              <a:spcBef>
                <a:spcPts val="1600"/>
              </a:spcBef>
              <a:spcAft>
                <a:spcPts val="0"/>
              </a:spcAft>
              <a:buNone/>
              <a:defRPr sz="1600">
                <a:solidFill>
                  <a:srgbClr val="FFFFFF"/>
                </a:solidFill>
              </a:defRPr>
            </a:lvl7pPr>
            <a:lvl8pPr lvl="7" algn="r" rtl="0">
              <a:lnSpc>
                <a:spcPct val="100000"/>
              </a:lnSpc>
              <a:spcBef>
                <a:spcPts val="1600"/>
              </a:spcBef>
              <a:spcAft>
                <a:spcPts val="0"/>
              </a:spcAft>
              <a:buNone/>
              <a:defRPr sz="1600">
                <a:solidFill>
                  <a:srgbClr val="FFFFFF"/>
                </a:solidFill>
              </a:defRPr>
            </a:lvl8pPr>
            <a:lvl9pPr lvl="8" algn="r" rtl="0">
              <a:lnSpc>
                <a:spcPct val="100000"/>
              </a:lnSpc>
              <a:spcBef>
                <a:spcPts val="1600"/>
              </a:spcBef>
              <a:spcAft>
                <a:spcPts val="1600"/>
              </a:spcAft>
              <a:buNone/>
              <a:defRPr sz="1600">
                <a:solidFill>
                  <a:srgbClr val="FFFFFF"/>
                </a:solidFill>
              </a:defRPr>
            </a:lvl9pPr>
          </a:lstStyle>
          <a:p>
            <a:endParaRPr/>
          </a:p>
        </p:txBody>
      </p:sp>
      <p:sp>
        <p:nvSpPr>
          <p:cNvPr id="22" name="Google Shape;22;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solidFill>
                  <a:srgbClr val="FFFFFF"/>
                </a:solidFill>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CUSTOM_9">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20000" y="3153300"/>
            <a:ext cx="40230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200">
                <a:solidFill>
                  <a:schemeClr val="dk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88" name="Google Shape;88;p13"/>
          <p:cNvSpPr txBox="1">
            <a:spLocks noGrp="1"/>
          </p:cNvSpPr>
          <p:nvPr>
            <p:ph type="subTitle" idx="1"/>
          </p:nvPr>
        </p:nvSpPr>
        <p:spPr>
          <a:xfrm>
            <a:off x="720025" y="1050350"/>
            <a:ext cx="4263900" cy="1823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0"/>
              </a:spcBef>
              <a:spcAft>
                <a:spcPts val="0"/>
              </a:spcAft>
              <a:buNone/>
              <a:defRPr sz="1800">
                <a:solidFill>
                  <a:schemeClr val="dk1"/>
                </a:solidFill>
              </a:defRPr>
            </a:lvl2pPr>
            <a:lvl3pPr lvl="2" rtl="0">
              <a:lnSpc>
                <a:spcPct val="100000"/>
              </a:lnSpc>
              <a:spcBef>
                <a:spcPts val="0"/>
              </a:spcBef>
              <a:spcAft>
                <a:spcPts val="0"/>
              </a:spcAft>
              <a:buNone/>
              <a:defRPr sz="1800">
                <a:solidFill>
                  <a:schemeClr val="dk1"/>
                </a:solidFill>
              </a:defRPr>
            </a:lvl3pPr>
            <a:lvl4pPr lvl="3" rtl="0">
              <a:lnSpc>
                <a:spcPct val="100000"/>
              </a:lnSpc>
              <a:spcBef>
                <a:spcPts val="0"/>
              </a:spcBef>
              <a:spcAft>
                <a:spcPts val="0"/>
              </a:spcAft>
              <a:buNone/>
              <a:defRPr sz="1800">
                <a:solidFill>
                  <a:schemeClr val="dk1"/>
                </a:solidFill>
              </a:defRPr>
            </a:lvl4pPr>
            <a:lvl5pPr lvl="4" rtl="0">
              <a:lnSpc>
                <a:spcPct val="100000"/>
              </a:lnSpc>
              <a:spcBef>
                <a:spcPts val="0"/>
              </a:spcBef>
              <a:spcAft>
                <a:spcPts val="0"/>
              </a:spcAft>
              <a:buNone/>
              <a:defRPr sz="1800">
                <a:solidFill>
                  <a:schemeClr val="dk1"/>
                </a:solidFill>
              </a:defRPr>
            </a:lvl5pPr>
            <a:lvl6pPr lvl="5" rtl="0">
              <a:lnSpc>
                <a:spcPct val="100000"/>
              </a:lnSpc>
              <a:spcBef>
                <a:spcPts val="0"/>
              </a:spcBef>
              <a:spcAft>
                <a:spcPts val="0"/>
              </a:spcAft>
              <a:buNone/>
              <a:defRPr sz="1800">
                <a:solidFill>
                  <a:schemeClr val="dk1"/>
                </a:solidFill>
              </a:defRPr>
            </a:lvl6pPr>
            <a:lvl7pPr lvl="6" rtl="0">
              <a:lnSpc>
                <a:spcPct val="100000"/>
              </a:lnSpc>
              <a:spcBef>
                <a:spcPts val="0"/>
              </a:spcBef>
              <a:spcAft>
                <a:spcPts val="0"/>
              </a:spcAft>
              <a:buNone/>
              <a:defRPr sz="1800">
                <a:solidFill>
                  <a:schemeClr val="dk1"/>
                </a:solidFill>
              </a:defRPr>
            </a:lvl7pPr>
            <a:lvl8pPr lvl="7" rtl="0">
              <a:lnSpc>
                <a:spcPct val="100000"/>
              </a:lnSpc>
              <a:spcBef>
                <a:spcPts val="0"/>
              </a:spcBef>
              <a:spcAft>
                <a:spcPts val="0"/>
              </a:spcAft>
              <a:buNone/>
              <a:defRPr sz="1800">
                <a:solidFill>
                  <a:schemeClr val="dk1"/>
                </a:solidFill>
              </a:defRPr>
            </a:lvl8pPr>
            <a:lvl9pPr lvl="8" rtl="0">
              <a:lnSpc>
                <a:spcPct val="100000"/>
              </a:lnSpc>
              <a:spcBef>
                <a:spcPts val="0"/>
              </a:spcBef>
              <a:spcAft>
                <a:spcPts val="0"/>
              </a:spcAft>
              <a:buNone/>
              <a:defRPr sz="1800">
                <a:solidFill>
                  <a:schemeClr val="dk1"/>
                </a:solidFill>
              </a:defRPr>
            </a:lvl9pPr>
          </a:lstStyle>
          <a:p>
            <a:endParaRPr/>
          </a:p>
        </p:txBody>
      </p:sp>
      <p:grpSp>
        <p:nvGrpSpPr>
          <p:cNvPr id="89" name="Google Shape;89;p13"/>
          <p:cNvGrpSpPr/>
          <p:nvPr/>
        </p:nvGrpSpPr>
        <p:grpSpPr>
          <a:xfrm>
            <a:off x="3740700" y="3950"/>
            <a:ext cx="5403300" cy="5143500"/>
            <a:chOff x="3740700" y="3950"/>
            <a:chExt cx="5403300" cy="5143500"/>
          </a:xfrm>
        </p:grpSpPr>
        <p:sp>
          <p:nvSpPr>
            <p:cNvPr id="90" name="Google Shape;90;p13"/>
            <p:cNvSpPr/>
            <p:nvPr/>
          </p:nvSpPr>
          <p:spPr>
            <a:xfrm flipH="1">
              <a:off x="3740700"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0800000" flipH="1">
              <a:off x="6050750" y="223424"/>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3"/>
            <p:cNvPicPr preferRelativeResize="0"/>
            <p:nvPr/>
          </p:nvPicPr>
          <p:blipFill rotWithShape="1">
            <a:blip r:embed="rId3">
              <a:alphaModFix/>
            </a:blip>
            <a:srcRect l="48250" b="42676"/>
            <a:stretch/>
          </p:blipFill>
          <p:spPr>
            <a:xfrm flipH="1">
              <a:off x="5484677" y="1098474"/>
              <a:ext cx="3659323" cy="4045026"/>
            </a:xfrm>
            <a:prstGeom prst="rect">
              <a:avLst/>
            </a:prstGeom>
            <a:noFill/>
            <a:ln>
              <a:noFill/>
            </a:ln>
          </p:spPr>
        </p:pic>
        <p:pic>
          <p:nvPicPr>
            <p:cNvPr id="93" name="Google Shape;93;p13"/>
            <p:cNvPicPr preferRelativeResize="0"/>
            <p:nvPr/>
          </p:nvPicPr>
          <p:blipFill>
            <a:blip r:embed="rId4">
              <a:alphaModFix/>
            </a:blip>
            <a:stretch>
              <a:fillRect/>
            </a:stretch>
          </p:blipFill>
          <p:spPr>
            <a:xfrm flipH="1">
              <a:off x="6222000" y="395424"/>
              <a:ext cx="696975" cy="6955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long list">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2"/>
              </a:buClr>
              <a:buSzPts val="1100"/>
              <a:buAutoNum type="arabicPeriod"/>
              <a:defRPr sz="1200">
                <a:solidFill>
                  <a:schemeClr val="accent2"/>
                </a:solidFill>
              </a:defRPr>
            </a:lvl1pPr>
            <a:lvl2pPr marL="914400" lvl="1"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2pPr>
            <a:lvl3pPr marL="1371600" lvl="2"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3pPr>
            <a:lvl4pPr marL="1828800" lvl="3"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4pPr>
            <a:lvl5pPr marL="2286000" lvl="4"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5pPr>
            <a:lvl6pPr marL="2743200" lvl="5"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6pPr>
            <a:lvl7pPr marL="3200400" lvl="6"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7pPr>
            <a:lvl8pPr marL="3657600" lvl="7"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8pPr>
            <a:lvl9pPr marL="4114800" lvl="8" indent="-298450" rtl="0">
              <a:lnSpc>
                <a:spcPct val="100000"/>
              </a:lnSpc>
              <a:spcBef>
                <a:spcPts val="1600"/>
              </a:spcBef>
              <a:spcAft>
                <a:spcPts val="1600"/>
              </a:spcAft>
              <a:buClr>
                <a:schemeClr val="accent2"/>
              </a:buClr>
              <a:buSzPts val="1100"/>
              <a:buFont typeface="Muli Regular"/>
              <a:buAutoNum type="romanLcPeriod"/>
              <a:defRPr>
                <a:solidFill>
                  <a:schemeClr val="accent2"/>
                </a:solidFill>
              </a:defRPr>
            </a:lvl9pPr>
          </a:lstStyle>
          <a:p>
            <a:endParaRPr/>
          </a:p>
        </p:txBody>
      </p:sp>
      <p:sp>
        <p:nvSpPr>
          <p:cNvPr id="96" name="Google Shape;96;p14"/>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pic>
        <p:nvPicPr>
          <p:cNvPr id="97" name="Google Shape;97;p14"/>
          <p:cNvPicPr preferRelativeResize="0"/>
          <p:nvPr/>
        </p:nvPicPr>
        <p:blipFill rotWithShape="1">
          <a:blip r:embed="rId3">
            <a:alphaModFix/>
          </a:blip>
          <a:srcRect l="47240" t="1700" r="147" b="49281"/>
          <a:stretch/>
        </p:blipFill>
        <p:spPr>
          <a:xfrm rot="10800000" flipH="1">
            <a:off x="476" y="-1"/>
            <a:ext cx="1544626" cy="14360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
  <p:cSld name="CUSTOM_9_1_1_1">
    <p:bg>
      <p:bgPr>
        <a:blipFill>
          <a:blip r:embed="rId2">
            <a:alphaModFix/>
          </a:blip>
          <a:stretch>
            <a:fillRect/>
          </a:stretch>
        </a:blipFill>
        <a:effectLst/>
      </p:bgPr>
    </p:bg>
    <p:spTree>
      <p:nvGrpSpPr>
        <p:cNvPr id="1" name="Shape 1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1pPr>
            <a:lvl2pPr lvl="1">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2pPr>
            <a:lvl3pPr lvl="2">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3pPr>
            <a:lvl4pPr lvl="3">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4pPr>
            <a:lvl5pPr lvl="4">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5pPr>
            <a:lvl6pPr lvl="5">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6pPr>
            <a:lvl7pPr lvl="6">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7pPr>
            <a:lvl8pPr lvl="7">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8pPr>
            <a:lvl9pPr lvl="8">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FFFFFF"/>
              </a:buClr>
              <a:buSzPts val="1400"/>
              <a:buFont typeface="Anaheim"/>
              <a:buChar char="●"/>
              <a:defRPr>
                <a:solidFill>
                  <a:srgbClr val="FFFFFF"/>
                </a:solidFill>
                <a:latin typeface="Anaheim"/>
                <a:ea typeface="Anaheim"/>
                <a:cs typeface="Anaheim"/>
                <a:sym typeface="Anaheim"/>
              </a:defRPr>
            </a:lvl1pPr>
            <a:lvl2pPr marL="914400" lvl="1"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2pPr>
            <a:lvl3pPr marL="1371600" lvl="2"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3pPr>
            <a:lvl4pPr marL="1828800" lvl="3"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4pPr>
            <a:lvl5pPr marL="2286000" lvl="4"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5pPr>
            <a:lvl6pPr marL="2743200" lvl="5"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6pPr>
            <a:lvl7pPr marL="3200400" lvl="6"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7pPr>
            <a:lvl8pPr marL="3657600" lvl="7"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8pPr>
            <a:lvl9pPr marL="4114800" lvl="8" indent="-317500">
              <a:lnSpc>
                <a:spcPct val="115000"/>
              </a:lnSpc>
              <a:spcBef>
                <a:spcPts val="1600"/>
              </a:spcBef>
              <a:spcAft>
                <a:spcPts val="1600"/>
              </a:spcAft>
              <a:buClr>
                <a:srgbClr val="FFFFFF"/>
              </a:buClr>
              <a:buSzPts val="1400"/>
              <a:buFont typeface="Anaheim"/>
              <a:buChar char="■"/>
              <a:defRPr>
                <a:solidFill>
                  <a:srgbClr val="FFFFFF"/>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73" r:id="rId4"/>
    <p:sldLayoutId id="214748367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www.medicinenet.com/upper_respiratory_infection/article.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1"/>
          <p:cNvSpPr txBox="1">
            <a:spLocks noGrp="1"/>
          </p:cNvSpPr>
          <p:nvPr>
            <p:ph type="subTitle" idx="1"/>
          </p:nvPr>
        </p:nvSpPr>
        <p:spPr>
          <a:xfrm flipH="1">
            <a:off x="3732175" y="971064"/>
            <a:ext cx="2241549" cy="343113"/>
          </a:xfrm>
          <a:prstGeom prst="rect">
            <a:avLst/>
          </a:prstGeom>
        </p:spPr>
        <p:txBody>
          <a:bodyPr spcFirstLastPara="1" wrap="square" lIns="91425" tIns="91425" rIns="91425" bIns="91425" anchor="t" anchorCtr="0">
            <a:noAutofit/>
          </a:bodyPr>
          <a:lstStyle/>
          <a:p>
            <a:pPr marL="0" lvl="0" indent="0">
              <a:spcAft>
                <a:spcPts val="1600"/>
              </a:spcAft>
            </a:pPr>
            <a:r>
              <a:rPr lang="en-US" dirty="0"/>
              <a:t>PROJECT USING CHATBOT</a:t>
            </a:r>
            <a:endParaRPr dirty="0"/>
          </a:p>
        </p:txBody>
      </p:sp>
      <p:sp>
        <p:nvSpPr>
          <p:cNvPr id="192" name="Google Shape;192;p31"/>
          <p:cNvSpPr txBox="1">
            <a:spLocks noGrp="1"/>
          </p:cNvSpPr>
          <p:nvPr>
            <p:ph type="ctrTitle"/>
          </p:nvPr>
        </p:nvSpPr>
        <p:spPr>
          <a:xfrm flipH="1">
            <a:off x="2389610" y="-51126"/>
            <a:ext cx="3698413" cy="122056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COVID-19</a:t>
            </a:r>
            <a:endParaRPr sz="4800" dirty="0"/>
          </a:p>
        </p:txBody>
      </p:sp>
      <p:sp>
        <p:nvSpPr>
          <p:cNvPr id="2" name="TextBox 1">
            <a:extLst>
              <a:ext uri="{FF2B5EF4-FFF2-40B4-BE49-F238E27FC236}">
                <a16:creationId xmlns:a16="http://schemas.microsoft.com/office/drawing/2014/main" id="{D56B621C-4DEC-49B4-AEC9-9A90A3152E7E}"/>
              </a:ext>
            </a:extLst>
          </p:cNvPr>
          <p:cNvSpPr txBox="1"/>
          <p:nvPr/>
        </p:nvSpPr>
        <p:spPr>
          <a:xfrm>
            <a:off x="5585710" y="4061123"/>
            <a:ext cx="4220978" cy="523220"/>
          </a:xfrm>
          <a:prstGeom prst="rect">
            <a:avLst/>
          </a:prstGeom>
          <a:noFill/>
        </p:spPr>
        <p:txBody>
          <a:bodyPr wrap="square" rtlCol="0">
            <a:spAutoFit/>
          </a:bodyPr>
          <a:lstStyle/>
          <a:p>
            <a:pPr algn="r"/>
            <a:endParaRPr lang="en-US" dirty="0">
              <a:solidFill>
                <a:schemeClr val="tx1"/>
              </a:solidFill>
            </a:endParaRPr>
          </a:p>
          <a:p>
            <a:r>
              <a:rPr lang="en-IN" dirty="0">
                <a:solidFill>
                  <a:schemeClr val="tx1"/>
                </a:solidFill>
              </a:rPr>
              <a:t>Under the Supervision of Milan Pradhan</a:t>
            </a:r>
          </a:p>
        </p:txBody>
      </p:sp>
      <p:graphicFrame>
        <p:nvGraphicFramePr>
          <p:cNvPr id="4" name="Table 3">
            <a:extLst>
              <a:ext uri="{FF2B5EF4-FFF2-40B4-BE49-F238E27FC236}">
                <a16:creationId xmlns:a16="http://schemas.microsoft.com/office/drawing/2014/main" id="{16AF3D48-770E-4E70-BD9D-98828BFCA875}"/>
              </a:ext>
            </a:extLst>
          </p:cNvPr>
          <p:cNvGraphicFramePr>
            <a:graphicFrameLocks noGrp="1"/>
          </p:cNvGraphicFramePr>
          <p:nvPr>
            <p:extLst>
              <p:ext uri="{D42A27DB-BD31-4B8C-83A1-F6EECF244321}">
                <p14:modId xmlns:p14="http://schemas.microsoft.com/office/powerpoint/2010/main" val="1745804370"/>
              </p:ext>
            </p:extLst>
          </p:nvPr>
        </p:nvGraphicFramePr>
        <p:xfrm>
          <a:off x="2998381" y="1687957"/>
          <a:ext cx="5805374" cy="2335914"/>
        </p:xfrm>
        <a:graphic>
          <a:graphicData uri="http://schemas.openxmlformats.org/drawingml/2006/table">
            <a:tbl>
              <a:tblPr>
                <a:tableStyleId>{C9979C77-4545-4566-A771-6D292F257909}</a:tableStyleId>
              </a:tblPr>
              <a:tblGrid>
                <a:gridCol w="2056199">
                  <a:extLst>
                    <a:ext uri="{9D8B030D-6E8A-4147-A177-3AD203B41FA5}">
                      <a16:colId xmlns:a16="http://schemas.microsoft.com/office/drawing/2014/main" val="2203704377"/>
                    </a:ext>
                  </a:extLst>
                </a:gridCol>
                <a:gridCol w="1994635">
                  <a:extLst>
                    <a:ext uri="{9D8B030D-6E8A-4147-A177-3AD203B41FA5}">
                      <a16:colId xmlns:a16="http://schemas.microsoft.com/office/drawing/2014/main" val="33260000"/>
                    </a:ext>
                  </a:extLst>
                </a:gridCol>
                <a:gridCol w="1754540">
                  <a:extLst>
                    <a:ext uri="{9D8B030D-6E8A-4147-A177-3AD203B41FA5}">
                      <a16:colId xmlns:a16="http://schemas.microsoft.com/office/drawing/2014/main" val="2080597291"/>
                    </a:ext>
                  </a:extLst>
                </a:gridCol>
              </a:tblGrid>
              <a:tr h="0">
                <a:tc>
                  <a:txBody>
                    <a:bodyPr/>
                    <a:lstStyle/>
                    <a:p>
                      <a:pPr marL="0" marR="0" algn="ctr">
                        <a:lnSpc>
                          <a:spcPct val="115000"/>
                        </a:lnSpc>
                        <a:spcBef>
                          <a:spcPts val="0"/>
                        </a:spcBef>
                        <a:spcAft>
                          <a:spcPts val="0"/>
                        </a:spcAft>
                      </a:pPr>
                      <a:r>
                        <a:rPr lang="en-US" sz="1600" dirty="0">
                          <a:solidFill>
                            <a:schemeClr val="tx1"/>
                          </a:solidFill>
                          <a:effectLst/>
                        </a:rPr>
                        <a:t>Name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Registration Number</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Roll Number</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450747009"/>
                  </a:ext>
                </a:extLst>
              </a:tr>
              <a:tr h="0">
                <a:tc>
                  <a:txBody>
                    <a:bodyPr/>
                    <a:lstStyle/>
                    <a:p>
                      <a:pPr marL="0" marR="0" algn="ctr">
                        <a:lnSpc>
                          <a:spcPct val="115000"/>
                        </a:lnSpc>
                        <a:spcBef>
                          <a:spcPts val="0"/>
                        </a:spcBef>
                        <a:spcAft>
                          <a:spcPts val="0"/>
                        </a:spcAft>
                      </a:pPr>
                      <a:r>
                        <a:rPr lang="en-US" sz="1600" dirty="0">
                          <a:solidFill>
                            <a:schemeClr val="tx1"/>
                          </a:solidFill>
                          <a:effectLst/>
                        </a:rPr>
                        <a:t>Anay Sarkar</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17013000384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17010301017</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864477182"/>
                  </a:ext>
                </a:extLst>
              </a:tr>
              <a:tr h="0">
                <a:tc>
                  <a:txBody>
                    <a:bodyPr/>
                    <a:lstStyle/>
                    <a:p>
                      <a:pPr marL="0" marR="0" algn="ctr">
                        <a:lnSpc>
                          <a:spcPct val="115000"/>
                        </a:lnSpc>
                        <a:spcBef>
                          <a:spcPts val="0"/>
                        </a:spcBef>
                        <a:spcAft>
                          <a:spcPts val="0"/>
                        </a:spcAft>
                      </a:pPr>
                      <a:r>
                        <a:rPr lang="en-US" sz="1600" dirty="0">
                          <a:solidFill>
                            <a:schemeClr val="tx1"/>
                          </a:solidFill>
                          <a:effectLst/>
                        </a:rPr>
                        <a:t>Sourit Paul</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dirty="0">
                          <a:solidFill>
                            <a:schemeClr val="tx1"/>
                          </a:solidFill>
                          <a:effectLst/>
                        </a:rPr>
                        <a:t>17013000539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17010301171</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216859153"/>
                  </a:ext>
                </a:extLst>
              </a:tr>
              <a:tr h="0">
                <a:tc>
                  <a:txBody>
                    <a:bodyPr/>
                    <a:lstStyle/>
                    <a:p>
                      <a:pPr marL="0" marR="0" algn="ctr">
                        <a:lnSpc>
                          <a:spcPct val="115000"/>
                        </a:lnSpc>
                        <a:spcBef>
                          <a:spcPts val="0"/>
                        </a:spcBef>
                        <a:spcAft>
                          <a:spcPts val="0"/>
                        </a:spcAft>
                      </a:pPr>
                      <a:r>
                        <a:rPr lang="en-US" sz="1600">
                          <a:solidFill>
                            <a:schemeClr val="tx1"/>
                          </a:solidFill>
                          <a:effectLst/>
                        </a:rPr>
                        <a:t>Sanchary Chanda</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dirty="0">
                          <a:solidFill>
                            <a:schemeClr val="tx1"/>
                          </a:solidFill>
                          <a:effectLst/>
                        </a:rPr>
                        <a:t>17013000501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17010301134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972002048"/>
                  </a:ext>
                </a:extLst>
              </a:tr>
              <a:tr h="0">
                <a:tc>
                  <a:txBody>
                    <a:bodyPr/>
                    <a:lstStyle/>
                    <a:p>
                      <a:pPr marL="0" marR="0" algn="ctr">
                        <a:lnSpc>
                          <a:spcPct val="115000"/>
                        </a:lnSpc>
                        <a:spcBef>
                          <a:spcPts val="0"/>
                        </a:spcBef>
                        <a:spcAft>
                          <a:spcPts val="0"/>
                        </a:spcAft>
                      </a:pPr>
                      <a:r>
                        <a:rPr lang="en-US" sz="1600">
                          <a:solidFill>
                            <a:schemeClr val="tx1"/>
                          </a:solidFill>
                          <a:effectLst/>
                        </a:rPr>
                        <a:t>Rai Banik</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dirty="0">
                          <a:solidFill>
                            <a:schemeClr val="tx1"/>
                          </a:solidFill>
                          <a:effectLst/>
                        </a:rPr>
                        <a:t>17013000476</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dirty="0">
                          <a:solidFill>
                            <a:schemeClr val="tx1"/>
                          </a:solidFill>
                          <a:effectLst/>
                        </a:rPr>
                        <a:t>17010301109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474236953"/>
                  </a:ext>
                </a:extLst>
              </a:tr>
              <a:tr h="0">
                <a:tc>
                  <a:txBody>
                    <a:bodyPr/>
                    <a:lstStyle/>
                    <a:p>
                      <a:pPr marL="0" marR="0" algn="ctr">
                        <a:lnSpc>
                          <a:spcPct val="115000"/>
                        </a:lnSpc>
                        <a:spcBef>
                          <a:spcPts val="0"/>
                        </a:spcBef>
                        <a:spcAft>
                          <a:spcPts val="0"/>
                        </a:spcAft>
                      </a:pPr>
                      <a:r>
                        <a:rPr lang="en-US" sz="1600">
                          <a:solidFill>
                            <a:schemeClr val="tx1"/>
                          </a:solidFill>
                          <a:effectLst/>
                        </a:rPr>
                        <a:t>Rupak Dey</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a:solidFill>
                            <a:schemeClr val="tx1"/>
                          </a:solidFill>
                          <a:effectLst/>
                        </a:rPr>
                        <a:t>17013000494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15000"/>
                        </a:lnSpc>
                        <a:spcBef>
                          <a:spcPts val="0"/>
                        </a:spcBef>
                        <a:spcAft>
                          <a:spcPts val="0"/>
                        </a:spcAft>
                      </a:pPr>
                      <a:r>
                        <a:rPr lang="en-US" sz="1600" dirty="0">
                          <a:solidFill>
                            <a:schemeClr val="tx1"/>
                          </a:solidFill>
                          <a:effectLst/>
                        </a:rPr>
                        <a:t>17010301127</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76654241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1088350" y="1397164"/>
            <a:ext cx="7534950" cy="2844636"/>
          </a:xfrm>
          <a:prstGeom prst="rect">
            <a:avLst/>
          </a:prstGeom>
        </p:spPr>
        <p:txBody>
          <a:bodyPr spcFirstLastPara="1" wrap="square" lIns="91425" tIns="91425" rIns="91425" bIns="91425" anchor="t" anchorCtr="0">
            <a:noAutofit/>
          </a:bodyPr>
          <a:lstStyle/>
          <a:p>
            <a:pPr marL="228600" indent="-228600">
              <a:buClr>
                <a:schemeClr val="dk1"/>
              </a:buClr>
            </a:pPr>
            <a:r>
              <a:rPr lang="en-US" b="1" dirty="0"/>
              <a:t>Coronavirus: </a:t>
            </a:r>
            <a:r>
              <a:rPr lang="en-US" dirty="0"/>
              <a:t>a type of virus that infects humans, typically leading to an </a:t>
            </a:r>
            <a:r>
              <a:rPr lang="en-US" dirty="0">
                <a:hlinkClick r:id="rId4"/>
              </a:rPr>
              <a:t>Upper Respiratory Infection</a:t>
            </a:r>
            <a:r>
              <a:rPr lang="en-US" dirty="0"/>
              <a:t> (URI.) Seven different types of human coronavirus have been identified till date &amp; this is the deadliest.</a:t>
            </a:r>
          </a:p>
          <a:p>
            <a:pPr marL="228600" indent="-228600">
              <a:buClr>
                <a:schemeClr val="dk1"/>
              </a:buClr>
            </a:pPr>
            <a:r>
              <a:rPr lang="en-US" dirty="0"/>
              <a:t>It spreads mainly through person-to-person contact. </a:t>
            </a:r>
          </a:p>
          <a:p>
            <a:pPr marL="228600" indent="-228600">
              <a:buClr>
                <a:schemeClr val="dk1"/>
              </a:buClr>
            </a:pPr>
            <a:r>
              <a:rPr lang="en-US" dirty="0"/>
              <a:t>Infections range from mild to deadly.</a:t>
            </a:r>
          </a:p>
          <a:p>
            <a:pPr marL="228600" indent="-228600">
              <a:buClr>
                <a:schemeClr val="dk1"/>
              </a:buClr>
            </a:pPr>
            <a:endParaRPr dirty="0">
              <a:solidFill>
                <a:srgbClr val="FFFFFF"/>
              </a:solidFill>
            </a:endParaRPr>
          </a:p>
        </p:txBody>
      </p:sp>
      <p:sp>
        <p:nvSpPr>
          <p:cNvPr id="201" name="Google Shape;201;p32"/>
          <p:cNvSpPr txBox="1">
            <a:spLocks noGrp="1"/>
          </p:cNvSpPr>
          <p:nvPr>
            <p:ph type="ctrTitle"/>
          </p:nvPr>
        </p:nvSpPr>
        <p:spPr>
          <a:xfrm>
            <a:off x="939300" y="351847"/>
            <a:ext cx="7265400" cy="559200"/>
          </a:xfrm>
          <a:prstGeom prst="rect">
            <a:avLst/>
          </a:prstGeom>
        </p:spPr>
        <p:txBody>
          <a:bodyPr spcFirstLastPara="1" wrap="square" lIns="91425" tIns="91425" rIns="91425" bIns="91425" anchor="t" anchorCtr="0">
            <a:noAutofit/>
          </a:bodyPr>
          <a:lstStyle/>
          <a:p>
            <a:pPr lvl="0"/>
            <a:r>
              <a:rPr lang="en-US" b="1" u="sng" dirty="0"/>
              <a:t>ABOUT COVID-19</a:t>
            </a:r>
            <a:endParaRPr b="1" u="sng" dirty="0">
              <a:solidFill>
                <a:srgbClr val="FFFFFF"/>
              </a:solidFill>
            </a:endParaRPr>
          </a:p>
        </p:txBody>
      </p:sp>
      <p:pic>
        <p:nvPicPr>
          <p:cNvPr id="2" name="Picture 1">
            <a:extLst>
              <a:ext uri="{FF2B5EF4-FFF2-40B4-BE49-F238E27FC236}">
                <a16:creationId xmlns:a16="http://schemas.microsoft.com/office/drawing/2014/main" id="{AC8D802A-3BD9-4127-9E24-367B5AD397AA}"/>
              </a:ext>
            </a:extLst>
          </p:cNvPr>
          <p:cNvPicPr>
            <a:picLocks noChangeAspect="1"/>
          </p:cNvPicPr>
          <p:nvPr/>
        </p:nvPicPr>
        <p:blipFill>
          <a:blip r:embed="rId5"/>
          <a:stretch>
            <a:fillRect/>
          </a:stretch>
        </p:blipFill>
        <p:spPr>
          <a:xfrm>
            <a:off x="5010151" y="2571750"/>
            <a:ext cx="3713162" cy="2076662"/>
          </a:xfrm>
          <a:prstGeom prst="rect">
            <a:avLst/>
          </a:prstGeom>
        </p:spPr>
      </p:pic>
      <p:sp>
        <p:nvSpPr>
          <p:cNvPr id="3" name="TextBox 2">
            <a:extLst>
              <a:ext uri="{FF2B5EF4-FFF2-40B4-BE49-F238E27FC236}">
                <a16:creationId xmlns:a16="http://schemas.microsoft.com/office/drawing/2014/main" id="{31D1C9E0-F1E4-41B9-B8C4-5ACD8F8D7821}"/>
              </a:ext>
            </a:extLst>
          </p:cNvPr>
          <p:cNvSpPr txBox="1"/>
          <p:nvPr/>
        </p:nvSpPr>
        <p:spPr>
          <a:xfrm>
            <a:off x="6361907" y="2263973"/>
            <a:ext cx="1009650" cy="307777"/>
          </a:xfrm>
          <a:prstGeom prst="rect">
            <a:avLst/>
          </a:prstGeom>
          <a:noFill/>
        </p:spPr>
        <p:txBody>
          <a:bodyPr wrap="square" rtlCol="0">
            <a:spAutoFit/>
          </a:bodyPr>
          <a:lstStyle/>
          <a:p>
            <a:r>
              <a:rPr lang="en-US" dirty="0">
                <a:solidFill>
                  <a:schemeClr val="tx1"/>
                </a:solidFill>
              </a:rPr>
              <a:t>COVID-19</a:t>
            </a:r>
            <a:endParaRPr lang="en-IN" dirty="0">
              <a:solidFill>
                <a:schemeClr val="tx1"/>
              </a:solidFill>
            </a:endParaRPr>
          </a:p>
        </p:txBody>
      </p:sp>
      <p:cxnSp>
        <p:nvCxnSpPr>
          <p:cNvPr id="7" name="Straight Connector 6">
            <a:extLst>
              <a:ext uri="{FF2B5EF4-FFF2-40B4-BE49-F238E27FC236}">
                <a16:creationId xmlns:a16="http://schemas.microsoft.com/office/drawing/2014/main" id="{B8B7B242-700E-4D5A-947D-50A5F48AC1AA}"/>
              </a:ext>
            </a:extLst>
          </p:cNvPr>
          <p:cNvCxnSpPr/>
          <p:nvPr/>
        </p:nvCxnSpPr>
        <p:spPr>
          <a:xfrm>
            <a:off x="4787900" y="2336800"/>
            <a:ext cx="0" cy="243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8A159-D75E-429A-A079-CFF777965BE3}"/>
              </a:ext>
            </a:extLst>
          </p:cNvPr>
          <p:cNvCxnSpPr>
            <a:cxnSpLocks/>
          </p:cNvCxnSpPr>
          <p:nvPr/>
        </p:nvCxnSpPr>
        <p:spPr>
          <a:xfrm>
            <a:off x="4787900" y="4768850"/>
            <a:ext cx="410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2DBC9D-AD37-4C14-B4B2-307B012CB68B}"/>
              </a:ext>
            </a:extLst>
          </p:cNvPr>
          <p:cNvCxnSpPr/>
          <p:nvPr/>
        </p:nvCxnSpPr>
        <p:spPr>
          <a:xfrm>
            <a:off x="4787900" y="2336800"/>
            <a:ext cx="410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358334-D6CC-4321-B0B8-A88AE6C4E920}"/>
              </a:ext>
            </a:extLst>
          </p:cNvPr>
          <p:cNvCxnSpPr/>
          <p:nvPr/>
        </p:nvCxnSpPr>
        <p:spPr>
          <a:xfrm>
            <a:off x="8890000" y="2336800"/>
            <a:ext cx="0" cy="243205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oogle Shape;193;p31">
            <a:extLst>
              <a:ext uri="{FF2B5EF4-FFF2-40B4-BE49-F238E27FC236}">
                <a16:creationId xmlns:a16="http://schemas.microsoft.com/office/drawing/2014/main" id="{DBEF7A17-B0FA-40CD-BDFB-B7BF46FB3AD1}"/>
              </a:ext>
            </a:extLst>
          </p:cNvPr>
          <p:cNvGrpSpPr/>
          <p:nvPr/>
        </p:nvGrpSpPr>
        <p:grpSpPr>
          <a:xfrm flipH="1">
            <a:off x="3257550" y="247650"/>
            <a:ext cx="2673350" cy="742902"/>
            <a:chOff x="439473" y="1811648"/>
            <a:chExt cx="4206917" cy="1744178"/>
          </a:xfrm>
        </p:grpSpPr>
        <p:sp>
          <p:nvSpPr>
            <p:cNvPr id="18" name="Google Shape;194;p31">
              <a:extLst>
                <a:ext uri="{FF2B5EF4-FFF2-40B4-BE49-F238E27FC236}">
                  <a16:creationId xmlns:a16="http://schemas.microsoft.com/office/drawing/2014/main" id="{7A3EEA60-3B26-4D1B-9110-098D27717726}"/>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5;p31">
              <a:extLst>
                <a:ext uri="{FF2B5EF4-FFF2-40B4-BE49-F238E27FC236}">
                  <a16:creationId xmlns:a16="http://schemas.microsoft.com/office/drawing/2014/main" id="{E72E4F53-6FE3-4E64-B2F1-932A5BCA4C7B}"/>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2339244" y="346832"/>
            <a:ext cx="4053982" cy="568700"/>
          </a:xfrm>
          <a:prstGeom prst="rect">
            <a:avLst/>
          </a:prstGeom>
        </p:spPr>
        <p:txBody>
          <a:bodyPr spcFirstLastPara="1" wrap="square" lIns="91425" tIns="91425" rIns="91425" bIns="91425" anchor="b" anchorCtr="0">
            <a:noAutofit/>
          </a:bodyPr>
          <a:lstStyle/>
          <a:p>
            <a:pPr marL="0" lvl="0" indent="0"/>
            <a:r>
              <a:rPr lang="en-US" b="1" u="sng" dirty="0"/>
              <a:t>WHY WE DECIDED TO BUILT THIS PROJECT?</a:t>
            </a:r>
            <a:endParaRPr b="1" u="sng" dirty="0"/>
          </a:p>
        </p:txBody>
      </p:sp>
      <p:sp>
        <p:nvSpPr>
          <p:cNvPr id="229" name="Google Shape;229;p34"/>
          <p:cNvSpPr/>
          <p:nvPr/>
        </p:nvSpPr>
        <p:spPr>
          <a:xfrm rot="10800000" flipH="1">
            <a:off x="426925" y="1081550"/>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5142150" y="349635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2087952" y="375077"/>
            <a:ext cx="4305274" cy="557568"/>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13550" y="1433307"/>
            <a:ext cx="4720450" cy="2028825"/>
          </a:xfrm>
          <a:prstGeom prst="rect">
            <a:avLst/>
          </a:prstGeom>
        </p:spPr>
        <p:txBody>
          <a:bodyPr wrap="square">
            <a:spAutoFit/>
          </a:bodyPr>
          <a:lstStyle/>
          <a:p>
            <a:pPr marL="342900" indent="-342900" algn="just">
              <a:lnSpc>
                <a:spcPct val="107000"/>
              </a:lnSpc>
              <a:spcAft>
                <a:spcPts val="800"/>
              </a:spcAft>
              <a:buFont typeface="+mj-lt"/>
              <a:buAutoNum type="arabicPeriod"/>
            </a:pP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As COVID-19 is creating serious threat to human life’s so we as a human should have to take the responsibility to make others aware about the virus so that they can take fruitful steps against it. </a:t>
            </a:r>
          </a:p>
          <a:p>
            <a:pPr marL="342900" indent="-342900" algn="just">
              <a:lnSpc>
                <a:spcPct val="107000"/>
              </a:lnSpc>
              <a:spcAft>
                <a:spcPts val="800"/>
              </a:spcAft>
              <a:buFont typeface="+mj-lt"/>
              <a:buAutoNum type="arabicPeriod"/>
            </a:pP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One of the main motives is to reduce the wastage of covid-19 test kits and the other motive is to make others, knowledgeable about the virus so that everyone could take precautions from it.</a:t>
            </a:r>
            <a:endPar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3293094" y="346832"/>
            <a:ext cx="2232756" cy="463154"/>
          </a:xfrm>
          <a:prstGeom prst="rect">
            <a:avLst/>
          </a:prstGeom>
        </p:spPr>
        <p:txBody>
          <a:bodyPr spcFirstLastPara="1" wrap="square" lIns="91425" tIns="91425" rIns="91425" bIns="91425" anchor="b" anchorCtr="0">
            <a:noAutofit/>
          </a:bodyPr>
          <a:lstStyle/>
          <a:p>
            <a:pPr marL="0" lvl="0" indent="0"/>
            <a:r>
              <a:rPr lang="en-US" b="1" u="sng" dirty="0"/>
              <a:t>ABOUT THIS WEBSITE?</a:t>
            </a:r>
            <a:endParaRPr b="1" u="sng" dirty="0"/>
          </a:p>
        </p:txBody>
      </p:sp>
      <p:sp>
        <p:nvSpPr>
          <p:cNvPr id="229" name="Google Shape;229;p34"/>
          <p:cNvSpPr/>
          <p:nvPr/>
        </p:nvSpPr>
        <p:spPr>
          <a:xfrm rot="10800000" flipH="1">
            <a:off x="437223" y="96019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3743633" y="2524042"/>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3175000" y="375077"/>
            <a:ext cx="2350850" cy="463154"/>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84886" y="1263217"/>
            <a:ext cx="3194783" cy="1600438"/>
          </a:xfrm>
          <a:prstGeom prst="rect">
            <a:avLst/>
          </a:prstGeom>
        </p:spPr>
        <p:txBody>
          <a:bodyPr wrap="square">
            <a:spAutoFit/>
          </a:bodyPr>
          <a:lstStyle/>
          <a:p>
            <a:pPr marL="342900" indent="-342900" algn="just">
              <a:buFont typeface="+mj-lt"/>
              <a:buAutoNum type="arabicPeriod"/>
            </a:pPr>
            <a:r>
              <a:rPr lang="en-US" dirty="0">
                <a:solidFill>
                  <a:schemeClr val="tx1"/>
                </a:solidFill>
              </a:rPr>
              <a:t>A brief description about this pandemic.</a:t>
            </a:r>
          </a:p>
          <a:p>
            <a:pPr marL="342900" indent="-342900">
              <a:buFont typeface="+mj-lt"/>
              <a:buAutoNum type="arabicPeriod"/>
            </a:pPr>
            <a:r>
              <a:rPr lang="en-US" dirty="0">
                <a:solidFill>
                  <a:schemeClr val="tx1"/>
                </a:solidFill>
              </a:rPr>
              <a:t>A real-time API(application program interface) for tracking total cases, recovered, deaths, critical cases patients across the world.</a:t>
            </a:r>
          </a:p>
        </p:txBody>
      </p:sp>
      <p:pic>
        <p:nvPicPr>
          <p:cNvPr id="9" name="Picture 8">
            <a:extLst>
              <a:ext uri="{FF2B5EF4-FFF2-40B4-BE49-F238E27FC236}">
                <a16:creationId xmlns:a16="http://schemas.microsoft.com/office/drawing/2014/main" id="{8E2F7A38-B63D-4DD6-A159-3232130DB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911" y="1098550"/>
            <a:ext cx="4909089" cy="3069413"/>
          </a:xfrm>
          <a:prstGeom prst="rect">
            <a:avLst/>
          </a:prstGeom>
        </p:spPr>
      </p:pic>
    </p:spTree>
    <p:extLst>
      <p:ext uri="{BB962C8B-B14F-4D97-AF65-F5344CB8AC3E}">
        <p14:creationId xmlns:p14="http://schemas.microsoft.com/office/powerpoint/2010/main" val="207200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2703822" y="516620"/>
            <a:ext cx="3736356" cy="353471"/>
          </a:xfrm>
          <a:prstGeom prst="rect">
            <a:avLst/>
          </a:prstGeom>
        </p:spPr>
        <p:txBody>
          <a:bodyPr spcFirstLastPara="1" wrap="square" lIns="91425" tIns="91425" rIns="91425" bIns="91425" anchor="b" anchorCtr="0">
            <a:noAutofit/>
          </a:bodyPr>
          <a:lstStyle/>
          <a:p>
            <a:pPr marL="0" lvl="0" indent="0"/>
            <a:r>
              <a:rPr lang="en-US" b="1" u="sng" dirty="0"/>
              <a:t>COVID-19 PROBABILITY DETECTOR?</a:t>
            </a:r>
            <a:endParaRPr b="1" u="sng" dirty="0"/>
          </a:p>
        </p:txBody>
      </p:sp>
      <p:sp>
        <p:nvSpPr>
          <p:cNvPr id="229" name="Google Shape;229;p34"/>
          <p:cNvSpPr/>
          <p:nvPr/>
        </p:nvSpPr>
        <p:spPr>
          <a:xfrm rot="10800000" flipH="1">
            <a:off x="437223" y="96019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3527733" y="2946514"/>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2703822" y="392149"/>
            <a:ext cx="3366778" cy="477941"/>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29072" y="1152047"/>
            <a:ext cx="3194783" cy="2031325"/>
          </a:xfrm>
          <a:prstGeom prst="rect">
            <a:avLst/>
          </a:prstGeom>
        </p:spPr>
        <p:txBody>
          <a:bodyPr wrap="square">
            <a:spAutoFit/>
          </a:bodyPr>
          <a:lstStyle/>
          <a:p>
            <a:pPr marL="342900" indent="-342900" algn="just">
              <a:buFont typeface="+mj-lt"/>
              <a:buAutoNum type="arabicPeriod"/>
            </a:pPr>
            <a:r>
              <a:rPr lang="en-US" dirty="0">
                <a:solidFill>
                  <a:schemeClr val="tx1"/>
                </a:solidFill>
              </a:rPr>
              <a:t>The client will give their details of their symptoms and the website will predict whether they are affected with COVID or not in the form of percentage.</a:t>
            </a:r>
          </a:p>
          <a:p>
            <a:pPr marL="342900" indent="-342900" algn="just">
              <a:buFont typeface="+mj-lt"/>
              <a:buAutoNum type="arabicPeriod"/>
            </a:pPr>
            <a:r>
              <a:rPr lang="en-US" dirty="0">
                <a:solidFill>
                  <a:schemeClr val="tx1"/>
                </a:solidFill>
              </a:rPr>
              <a:t>If the percentage exceeds 75 percent or more then they should consult the doctor otherwise not needed. </a:t>
            </a:r>
          </a:p>
        </p:txBody>
      </p:sp>
      <p:pic>
        <p:nvPicPr>
          <p:cNvPr id="10" name="Picture 9">
            <a:extLst>
              <a:ext uri="{FF2B5EF4-FFF2-40B4-BE49-F238E27FC236}">
                <a16:creationId xmlns:a16="http://schemas.microsoft.com/office/drawing/2014/main" id="{2D2C9745-62A4-4318-9A94-443F77347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420" y="960198"/>
            <a:ext cx="4920805" cy="3207766"/>
          </a:xfrm>
          <a:prstGeom prst="rect">
            <a:avLst/>
          </a:prstGeom>
        </p:spPr>
      </p:pic>
    </p:spTree>
    <p:extLst>
      <p:ext uri="{BB962C8B-B14F-4D97-AF65-F5344CB8AC3E}">
        <p14:creationId xmlns:p14="http://schemas.microsoft.com/office/powerpoint/2010/main" val="174536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3219449" y="460093"/>
            <a:ext cx="2663206" cy="345423"/>
          </a:xfrm>
          <a:prstGeom prst="rect">
            <a:avLst/>
          </a:prstGeom>
        </p:spPr>
        <p:txBody>
          <a:bodyPr spcFirstLastPara="1" wrap="square" lIns="91425" tIns="91425" rIns="91425" bIns="91425" anchor="b" anchorCtr="0">
            <a:noAutofit/>
          </a:bodyPr>
          <a:lstStyle/>
          <a:p>
            <a:pPr marL="0" lvl="0" indent="0"/>
            <a:r>
              <a:rPr lang="en-US" b="1" u="sng" dirty="0"/>
              <a:t>CHATBOT IN OUR WEBSITE?</a:t>
            </a:r>
            <a:endParaRPr b="1" u="sng" dirty="0"/>
          </a:p>
        </p:txBody>
      </p:sp>
      <p:sp>
        <p:nvSpPr>
          <p:cNvPr id="229" name="Google Shape;229;p34"/>
          <p:cNvSpPr/>
          <p:nvPr/>
        </p:nvSpPr>
        <p:spPr>
          <a:xfrm rot="10800000" flipH="1">
            <a:off x="437223" y="96019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3616633" y="3019342"/>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3182627" y="344449"/>
            <a:ext cx="2736850" cy="459945"/>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84886" y="1263217"/>
            <a:ext cx="3194783" cy="2031325"/>
          </a:xfrm>
          <a:prstGeom prst="rect">
            <a:avLst/>
          </a:prstGeom>
        </p:spPr>
        <p:txBody>
          <a:bodyPr wrap="square">
            <a:spAutoFit/>
          </a:bodyPr>
          <a:lstStyle/>
          <a:p>
            <a:pPr marL="342900" indent="-342900" algn="just">
              <a:buFont typeface="+mj-lt"/>
              <a:buAutoNum type="arabicPeriod"/>
            </a:pPr>
            <a:r>
              <a:rPr lang="en-US" dirty="0">
                <a:solidFill>
                  <a:schemeClr val="tx1"/>
                </a:solidFill>
              </a:rPr>
              <a:t>In order to solve this issue a chatbot has been implemented, to convey correct and accurate symptoms, remedies(if any). </a:t>
            </a:r>
          </a:p>
          <a:p>
            <a:pPr marL="342900" indent="-342900" algn="just">
              <a:buFont typeface="+mj-lt"/>
              <a:buAutoNum type="arabicPeriod"/>
            </a:pPr>
            <a:r>
              <a:rPr lang="en-US" dirty="0">
                <a:solidFill>
                  <a:schemeClr val="tx1"/>
                </a:solidFill>
              </a:rPr>
              <a:t>It also provides a virtual one on one communication platform which makes the user or client a bit comfortable and confident to share his or her opinion. </a:t>
            </a:r>
          </a:p>
        </p:txBody>
      </p:sp>
      <p:pic>
        <p:nvPicPr>
          <p:cNvPr id="10" name="Picture 9">
            <a:extLst>
              <a:ext uri="{FF2B5EF4-FFF2-40B4-BE49-F238E27FC236}">
                <a16:creationId xmlns:a16="http://schemas.microsoft.com/office/drawing/2014/main" id="{00194739-A58B-4AAE-80B2-1C247F576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860" y="1047512"/>
            <a:ext cx="5015075" cy="3024758"/>
          </a:xfrm>
          <a:prstGeom prst="rect">
            <a:avLst/>
          </a:prstGeom>
        </p:spPr>
      </p:pic>
    </p:spTree>
    <p:extLst>
      <p:ext uri="{BB962C8B-B14F-4D97-AF65-F5344CB8AC3E}">
        <p14:creationId xmlns:p14="http://schemas.microsoft.com/office/powerpoint/2010/main" val="105719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3808483" y="416983"/>
            <a:ext cx="1100067" cy="344301"/>
          </a:xfrm>
          <a:prstGeom prst="rect">
            <a:avLst/>
          </a:prstGeom>
        </p:spPr>
        <p:txBody>
          <a:bodyPr spcFirstLastPara="1" wrap="square" lIns="91425" tIns="91425" rIns="91425" bIns="91425" anchor="b" anchorCtr="0">
            <a:noAutofit/>
          </a:bodyPr>
          <a:lstStyle/>
          <a:p>
            <a:pPr marL="0" lvl="0" indent="0"/>
            <a:r>
              <a:rPr lang="en-US" b="1" u="sng" dirty="0"/>
              <a:t>CONTACT</a:t>
            </a:r>
            <a:endParaRPr b="1" u="sng" dirty="0"/>
          </a:p>
        </p:txBody>
      </p:sp>
      <p:sp>
        <p:nvSpPr>
          <p:cNvPr id="229" name="Google Shape;229;p34"/>
          <p:cNvSpPr/>
          <p:nvPr/>
        </p:nvSpPr>
        <p:spPr>
          <a:xfrm rot="10800000" flipH="1">
            <a:off x="437223" y="96019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3502163" y="2456362"/>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3616632" y="322333"/>
            <a:ext cx="1355417" cy="496817"/>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84886" y="1263217"/>
            <a:ext cx="3194783" cy="1384995"/>
          </a:xfrm>
          <a:prstGeom prst="rect">
            <a:avLst/>
          </a:prstGeom>
        </p:spPr>
        <p:txBody>
          <a:bodyPr wrap="square">
            <a:spAutoFit/>
          </a:bodyPr>
          <a:lstStyle/>
          <a:p>
            <a:pPr marL="342900" indent="-342900" algn="just">
              <a:buFont typeface="+mj-lt"/>
              <a:buAutoNum type="arabicPeriod"/>
            </a:pPr>
            <a:r>
              <a:rPr lang="en-US" dirty="0">
                <a:solidFill>
                  <a:schemeClr val="tx1"/>
                </a:solidFill>
              </a:rPr>
              <a:t>We have added an embedded google map display of our office so it can help the clients. </a:t>
            </a:r>
          </a:p>
          <a:p>
            <a:pPr marL="342900" indent="-342900" algn="just">
              <a:buFont typeface="+mj-lt"/>
              <a:buAutoNum type="arabicPeriod"/>
            </a:pPr>
            <a:r>
              <a:rPr lang="en-US" dirty="0">
                <a:solidFill>
                  <a:schemeClr val="tx1"/>
                </a:solidFill>
              </a:rPr>
              <a:t>The form that we have designed to listen to our client queries contains a validator.</a:t>
            </a:r>
          </a:p>
        </p:txBody>
      </p:sp>
      <p:pic>
        <p:nvPicPr>
          <p:cNvPr id="11" name="Content Placeholder 3">
            <a:extLst>
              <a:ext uri="{FF2B5EF4-FFF2-40B4-BE49-F238E27FC236}">
                <a16:creationId xmlns:a16="http://schemas.microsoft.com/office/drawing/2014/main" id="{492F4895-CA45-42AD-9ADC-C05989FA3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892" y="960198"/>
            <a:ext cx="5170298" cy="310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319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3808483" y="526288"/>
            <a:ext cx="1352551" cy="243118"/>
          </a:xfrm>
          <a:prstGeom prst="rect">
            <a:avLst/>
          </a:prstGeom>
        </p:spPr>
        <p:txBody>
          <a:bodyPr spcFirstLastPara="1" wrap="square" lIns="91425" tIns="91425" rIns="91425" bIns="91425" anchor="b" anchorCtr="0">
            <a:noAutofit/>
          </a:bodyPr>
          <a:lstStyle/>
          <a:p>
            <a:pPr marL="0" lvl="0" indent="0"/>
            <a:r>
              <a:rPr lang="en-US" b="1" u="sng" dirty="0"/>
              <a:t>ABOUT US</a:t>
            </a:r>
            <a:endParaRPr b="1" u="sng" dirty="0"/>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3616633" y="313509"/>
            <a:ext cx="1544401" cy="455897"/>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 name="Content Placeholder 6">
            <a:extLst>
              <a:ext uri="{FF2B5EF4-FFF2-40B4-BE49-F238E27FC236}">
                <a16:creationId xmlns:a16="http://schemas.microsoft.com/office/drawing/2014/main" id="{AEF877C3-4AC6-4043-A60C-97DD414125DC}"/>
              </a:ext>
            </a:extLst>
          </p:cNvPr>
          <p:cNvPicPr>
            <a:picLocks noChangeAspect="1"/>
          </p:cNvPicPr>
          <p:nvPr/>
        </p:nvPicPr>
        <p:blipFill>
          <a:blip r:embed="rId3"/>
          <a:stretch>
            <a:fillRect/>
          </a:stretch>
        </p:blipFill>
        <p:spPr>
          <a:xfrm>
            <a:off x="138223" y="1037414"/>
            <a:ext cx="8803758" cy="3336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079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subTitle" idx="1"/>
          </p:nvPr>
        </p:nvSpPr>
        <p:spPr>
          <a:xfrm>
            <a:off x="3721099" y="364953"/>
            <a:ext cx="1397001" cy="363197"/>
          </a:xfrm>
          <a:prstGeom prst="rect">
            <a:avLst/>
          </a:prstGeom>
        </p:spPr>
        <p:txBody>
          <a:bodyPr spcFirstLastPara="1" wrap="square" lIns="91425" tIns="91425" rIns="91425" bIns="91425" anchor="b" anchorCtr="0">
            <a:noAutofit/>
          </a:bodyPr>
          <a:lstStyle/>
          <a:p>
            <a:pPr marL="0" lvl="0" indent="0"/>
            <a:r>
              <a:rPr lang="en-US" b="1" u="sng" dirty="0"/>
              <a:t>CONCLUSION</a:t>
            </a:r>
            <a:endParaRPr b="1" u="sng" dirty="0"/>
          </a:p>
        </p:txBody>
      </p:sp>
      <p:sp>
        <p:nvSpPr>
          <p:cNvPr id="229" name="Google Shape;229;p34"/>
          <p:cNvSpPr/>
          <p:nvPr/>
        </p:nvSpPr>
        <p:spPr>
          <a:xfrm rot="10800000" flipH="1">
            <a:off x="456669" y="1271550"/>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5358266" y="3475044"/>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3;p31">
            <a:extLst>
              <a:ext uri="{FF2B5EF4-FFF2-40B4-BE49-F238E27FC236}">
                <a16:creationId xmlns:a16="http://schemas.microsoft.com/office/drawing/2014/main" id="{CFB40EB1-2099-470B-8F8D-3F650796B7B2}"/>
              </a:ext>
            </a:extLst>
          </p:cNvPr>
          <p:cNvGrpSpPr/>
          <p:nvPr/>
        </p:nvGrpSpPr>
        <p:grpSpPr>
          <a:xfrm flipH="1">
            <a:off x="3575048" y="292100"/>
            <a:ext cx="1543051" cy="436050"/>
            <a:chOff x="439473" y="1811648"/>
            <a:chExt cx="4206917" cy="1744178"/>
          </a:xfrm>
        </p:grpSpPr>
        <p:sp>
          <p:nvSpPr>
            <p:cNvPr id="7" name="Google Shape;194;p31">
              <a:extLst>
                <a:ext uri="{FF2B5EF4-FFF2-40B4-BE49-F238E27FC236}">
                  <a16:creationId xmlns:a16="http://schemas.microsoft.com/office/drawing/2014/main" id="{C9588E05-272A-44F7-8984-4945D415B4EB}"/>
                </a:ext>
              </a:extLst>
            </p:cNvPr>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5;p31">
              <a:extLst>
                <a:ext uri="{FF2B5EF4-FFF2-40B4-BE49-F238E27FC236}">
                  <a16:creationId xmlns:a16="http://schemas.microsoft.com/office/drawing/2014/main" id="{BC74C9EC-3F57-4EDD-BEC5-B34047CCD9C4}"/>
                </a:ext>
              </a:extLst>
            </p:cNvPr>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FF25EB0E-27E5-4EF2-952F-C1A8E559377F}"/>
              </a:ext>
            </a:extLst>
          </p:cNvPr>
          <p:cNvSpPr/>
          <p:nvPr/>
        </p:nvSpPr>
        <p:spPr>
          <a:xfrm>
            <a:off x="648519" y="1726767"/>
            <a:ext cx="5068214" cy="2031325"/>
          </a:xfrm>
          <a:prstGeom prst="rect">
            <a:avLst/>
          </a:prstGeom>
        </p:spPr>
        <p:txBody>
          <a:bodyPr wrap="square">
            <a:spAutoFit/>
          </a:bodyPr>
          <a:lstStyle/>
          <a:p>
            <a:pPr marL="342900" indent="-342900">
              <a:buFont typeface="+mj-lt"/>
              <a:buAutoNum type="arabicPeriod"/>
            </a:pPr>
            <a:r>
              <a:rPr lang="en-US" dirty="0">
                <a:solidFill>
                  <a:schemeClr val="tx1"/>
                </a:solidFill>
              </a:rPr>
              <a:t>It is in a prototype state so if we can get good resources in the future, then this project can be efficient for doctors. Considering the trending technologies like python and machine learning we have tried to execute on this.</a:t>
            </a:r>
          </a:p>
          <a:p>
            <a:pPr marL="342900" indent="-342900">
              <a:buFont typeface="+mj-lt"/>
              <a:buAutoNum type="arabicPeriod"/>
            </a:pPr>
            <a:r>
              <a:rPr lang="en-US" dirty="0">
                <a:solidFill>
                  <a:schemeClr val="tx1"/>
                </a:solidFill>
              </a:rPr>
              <a:t>Through this project, I want to request each and every people to help the other in their most possible ways because together we can succeed and one day we will definitely overcome this pandemic and world will be again an amazing place to live on.</a:t>
            </a:r>
            <a:endParaRPr lang="en-IN" dirty="0">
              <a:solidFill>
                <a:schemeClr val="tx1"/>
              </a:solidFill>
            </a:endParaRPr>
          </a:p>
        </p:txBody>
      </p:sp>
    </p:spTree>
    <p:extLst>
      <p:ext uri="{BB962C8B-B14F-4D97-AF65-F5344CB8AC3E}">
        <p14:creationId xmlns:p14="http://schemas.microsoft.com/office/powerpoint/2010/main" val="3803868608"/>
      </p:ext>
    </p:extLst>
  </p:cSld>
  <p:clrMapOvr>
    <a:masterClrMapping/>
  </p:clrMapOvr>
</p:sld>
</file>

<file path=ppt/theme/theme1.xml><?xml version="1.0" encoding="utf-8"?>
<a:theme xmlns:a="http://schemas.openxmlformats.org/drawingml/2006/main" name="COVID-19 by Slidesgo">
  <a:themeElements>
    <a:clrScheme name="Simple Light">
      <a:dk1>
        <a:srgbClr val="FFFFFF"/>
      </a:dk1>
      <a:lt1>
        <a:srgbClr val="00151F"/>
      </a:lt1>
      <a:dk2>
        <a:srgbClr val="00287F"/>
      </a:dk2>
      <a:lt2>
        <a:srgbClr val="00C5FF"/>
      </a:lt2>
      <a:accent1>
        <a:srgbClr val="6CF6EA"/>
      </a:accent1>
      <a:accent2>
        <a:srgbClr val="FFFFFF"/>
      </a:accent2>
      <a:accent3>
        <a:srgbClr val="00151F"/>
      </a:accent3>
      <a:accent4>
        <a:srgbClr val="00287F"/>
      </a:accent4>
      <a:accent5>
        <a:srgbClr val="00C5FF"/>
      </a:accent5>
      <a:accent6>
        <a:srgbClr val="6CF6E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440</Words>
  <Application>Microsoft Office PowerPoint</Application>
  <PresentationFormat>On-screen Show (16:9)</PresentationFormat>
  <Paragraphs>46</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Muli Regular</vt:lpstr>
      <vt:lpstr>Saira SemiCondensed SemiBold</vt:lpstr>
      <vt:lpstr>Bahiana</vt:lpstr>
      <vt:lpstr>Arial</vt:lpstr>
      <vt:lpstr>Anaheim</vt:lpstr>
      <vt:lpstr>Times New Roman</vt:lpstr>
      <vt:lpstr>Saira SemiCondensed Medium</vt:lpstr>
      <vt:lpstr>Calibri</vt:lpstr>
      <vt:lpstr>COVID-19 by Slidesgo</vt:lpstr>
      <vt:lpstr>COVID-19</vt:lpstr>
      <vt:lpstr>ABOUT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cp:lastModifiedBy>Rupak Dey</cp:lastModifiedBy>
  <cp:revision>10</cp:revision>
  <dcterms:modified xsi:type="dcterms:W3CDTF">2020-06-21T16:13:17Z</dcterms:modified>
</cp:coreProperties>
</file>